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notesMasterIdLst>
    <p:notesMasterId r:id="rId14"/>
  </p:notesMasterIdLst>
  <p:sldSz cx="14630400" cy="8229600"/>
  <p:notesSz cx="8229600" cy="146304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1-1.png"/><Relationship Id="rId3"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2-1.png"/><Relationship Id="rId3"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3-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image-12-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slideLayout" Target="../slideLayouts/slideLayout13.xml"/><Relationship Id="rId6" Type="http://schemas.openxmlformats.org/officeDocument/2006/relationships/notesSlide" Target="../notesSlides/notesSlide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image-3-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slideLayout" Target="../slideLayouts/slideLayout4.xml"/><Relationship Id="rId6"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slideLayout" Target="../slideLayouts/slideLayout7.xml"/><Relationship Id="rId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60690" y="938808"/>
            <a:ext cx="7622619" cy="2717006"/>
          </a:xfrm>
          <a:prstGeom prst="rect">
            <a:avLst/>
          </a:prstGeom>
          <a:noFill/>
          <a:ln/>
        </p:spPr>
        <p:txBody>
          <a:bodyPr wrap="square" lIns="0" tIns="0" rIns="0" bIns="0" rtlCol="0" anchor="t"/>
          <a:lstStyle/>
          <a:p>
            <a:pPr algn="l" indent="0" marL="0">
              <a:lnSpc>
                <a:spcPts val="5300"/>
              </a:lnSpc>
              <a:buNone/>
            </a:pPr>
            <a:r>
              <a:rPr lang="en-US" sz="4250" b="1" spc="-128" kern="0" dirty="0">
                <a:solidFill>
                  <a:srgbClr val="000000"/>
                </a:solidFill>
                <a:latin typeface="Inter Bold" pitchFamily="34" charset="0"/>
                <a:ea typeface="Inter Bold" pitchFamily="34" charset="-122"/>
                <a:cs typeface="Inter Bold" pitchFamily="34" charset="-120"/>
              </a:rPr>
              <a:t>A Parallel Algorithm Template for Updating Single-Source Shortest Paths in Large-Scale Dynamic Networks</a:t>
            </a:r>
            <a:endParaRPr lang="en-US" sz="4250" dirty="0"/>
          </a:p>
        </p:txBody>
      </p:sp>
      <p:sp>
        <p:nvSpPr>
          <p:cNvPr id="4" name="Text 1"/>
          <p:cNvSpPr/>
          <p:nvPr/>
        </p:nvSpPr>
        <p:spPr>
          <a:xfrm>
            <a:off x="760690" y="3981807"/>
            <a:ext cx="7622619" cy="347782"/>
          </a:xfrm>
          <a:prstGeom prst="rect">
            <a:avLst/>
          </a:prstGeom>
          <a:noFill/>
          <a:ln/>
        </p:spPr>
        <p:txBody>
          <a:bodyPr wrap="none" lIns="0" tIns="0" rIns="0" bIns="0" rtlCol="0" anchor="t"/>
          <a:lstStyle/>
          <a:p>
            <a:pPr algn="l" indent="0" marL="0">
              <a:lnSpc>
                <a:spcPts val="2700"/>
              </a:lnSpc>
              <a:buNone/>
            </a:pPr>
            <a:endParaRPr lang="en-US" sz="1700" dirty="0"/>
          </a:p>
        </p:txBody>
      </p:sp>
      <p:sp>
        <p:nvSpPr>
          <p:cNvPr id="5" name="Text 2"/>
          <p:cNvSpPr/>
          <p:nvPr/>
        </p:nvSpPr>
        <p:spPr>
          <a:xfrm>
            <a:off x="760690" y="4574024"/>
            <a:ext cx="7622619" cy="347782"/>
          </a:xfrm>
          <a:prstGeom prst="rect">
            <a:avLst/>
          </a:prstGeom>
          <a:noFill/>
          <a:ln/>
        </p:spPr>
        <p:txBody>
          <a:bodyPr wrap="none" lIns="0" tIns="0" rIns="0" bIns="0" rtlCol="0" anchor="t"/>
          <a:lstStyle/>
          <a:p>
            <a:pPr algn="l" indent="0" marL="0">
              <a:lnSpc>
                <a:spcPts val="2700"/>
              </a:lnSpc>
              <a:buNone/>
            </a:pPr>
            <a:r>
              <a:rPr lang="en-US" sz="1700" spc="-34" kern="0" dirty="0">
                <a:solidFill>
                  <a:srgbClr val="272525"/>
                </a:solidFill>
                <a:latin typeface="Inter" pitchFamily="34" charset="0"/>
                <a:ea typeface="Inter" pitchFamily="34" charset="-122"/>
                <a:cs typeface="Inter" pitchFamily="34" charset="-120"/>
              </a:rPr>
              <a:t>Presented By : </a:t>
            </a:r>
            <a:endParaRPr lang="en-US" sz="1700" dirty="0"/>
          </a:p>
        </p:txBody>
      </p:sp>
      <p:sp>
        <p:nvSpPr>
          <p:cNvPr id="6" name="Text 3"/>
          <p:cNvSpPr/>
          <p:nvPr/>
        </p:nvSpPr>
        <p:spPr>
          <a:xfrm>
            <a:off x="760690" y="5166241"/>
            <a:ext cx="7622619" cy="347782"/>
          </a:xfrm>
          <a:prstGeom prst="rect">
            <a:avLst/>
          </a:prstGeom>
          <a:noFill/>
          <a:ln/>
        </p:spPr>
        <p:txBody>
          <a:bodyPr wrap="none" lIns="0" tIns="0" rIns="0" bIns="0" rtlCol="0" anchor="t"/>
          <a:lstStyle/>
          <a:p>
            <a:pPr algn="l" indent="0" marL="0">
              <a:lnSpc>
                <a:spcPts val="2700"/>
              </a:lnSpc>
              <a:buNone/>
            </a:pPr>
            <a:r>
              <a:rPr lang="en-US" sz="1700" b="1" spc="-34" kern="0" dirty="0">
                <a:solidFill>
                  <a:srgbClr val="000000"/>
                </a:solidFill>
                <a:latin typeface="Inter" pitchFamily="34" charset="0"/>
                <a:ea typeface="Inter" pitchFamily="34" charset="-122"/>
                <a:cs typeface="Inter" pitchFamily="34" charset="-120"/>
              </a:rPr>
              <a:t>M. Azeem Ashfaq   22I-1057</a:t>
            </a:r>
            <a:endParaRPr lang="en-US" sz="1700" dirty="0"/>
          </a:p>
        </p:txBody>
      </p:sp>
      <p:sp>
        <p:nvSpPr>
          <p:cNvPr id="7" name="Text 4"/>
          <p:cNvSpPr/>
          <p:nvPr/>
        </p:nvSpPr>
        <p:spPr>
          <a:xfrm>
            <a:off x="760690" y="5758458"/>
            <a:ext cx="7622619" cy="347782"/>
          </a:xfrm>
          <a:prstGeom prst="rect">
            <a:avLst/>
          </a:prstGeom>
          <a:noFill/>
          <a:ln/>
        </p:spPr>
        <p:txBody>
          <a:bodyPr wrap="none" lIns="0" tIns="0" rIns="0" bIns="0" rtlCol="0" anchor="t"/>
          <a:lstStyle/>
          <a:p>
            <a:pPr algn="l" indent="0" marL="0">
              <a:lnSpc>
                <a:spcPts val="2700"/>
              </a:lnSpc>
              <a:buNone/>
            </a:pPr>
            <a:r>
              <a:rPr lang="en-US" sz="1700" b="1" spc="-34" kern="0" dirty="0">
                <a:solidFill>
                  <a:srgbClr val="000000"/>
                </a:solidFill>
                <a:latin typeface="Inter" pitchFamily="34" charset="0"/>
                <a:ea typeface="Inter" pitchFamily="34" charset="-122"/>
                <a:cs typeface="Inter" pitchFamily="34" charset="-120"/>
              </a:rPr>
              <a:t>M. Bilal Tariq            22I-1297</a:t>
            </a:r>
            <a:endParaRPr lang="en-US" sz="1700" dirty="0"/>
          </a:p>
        </p:txBody>
      </p:sp>
      <p:sp>
        <p:nvSpPr>
          <p:cNvPr id="8" name="Text 5"/>
          <p:cNvSpPr/>
          <p:nvPr/>
        </p:nvSpPr>
        <p:spPr>
          <a:xfrm>
            <a:off x="760690" y="6350675"/>
            <a:ext cx="7622619" cy="347782"/>
          </a:xfrm>
          <a:prstGeom prst="rect">
            <a:avLst/>
          </a:prstGeom>
          <a:noFill/>
          <a:ln/>
        </p:spPr>
        <p:txBody>
          <a:bodyPr wrap="none" lIns="0" tIns="0" rIns="0" bIns="0" rtlCol="0" anchor="t"/>
          <a:lstStyle/>
          <a:p>
            <a:pPr algn="l" indent="0" marL="0">
              <a:lnSpc>
                <a:spcPts val="2700"/>
              </a:lnSpc>
              <a:buNone/>
            </a:pPr>
            <a:r>
              <a:rPr lang="en-US" sz="1700" b="1" spc="-34" kern="0" dirty="0">
                <a:solidFill>
                  <a:srgbClr val="000000"/>
                </a:solidFill>
                <a:latin typeface="Inter" pitchFamily="34" charset="0"/>
                <a:ea typeface="Inter" pitchFamily="34" charset="-122"/>
                <a:cs typeface="Inter" pitchFamily="34" charset="-120"/>
              </a:rPr>
              <a:t>M. Nabeed Haider   22I-0871 </a:t>
            </a:r>
            <a:endParaRPr lang="en-US" sz="1700" dirty="0"/>
          </a:p>
        </p:txBody>
      </p:sp>
      <p:sp>
        <p:nvSpPr>
          <p:cNvPr id="9" name="Text 6"/>
          <p:cNvSpPr/>
          <p:nvPr/>
        </p:nvSpPr>
        <p:spPr>
          <a:xfrm>
            <a:off x="760690" y="6942892"/>
            <a:ext cx="7622619" cy="347782"/>
          </a:xfrm>
          <a:prstGeom prst="rect">
            <a:avLst/>
          </a:prstGeom>
          <a:noFill/>
          <a:ln/>
        </p:spPr>
        <p:txBody>
          <a:bodyPr wrap="none" lIns="0" tIns="0" rIns="0" bIns="0" rtlCol="0" anchor="t"/>
          <a:lstStyle/>
          <a:p>
            <a:pPr algn="l" indent="0" marL="0">
              <a:lnSpc>
                <a:spcPts val="2700"/>
              </a:lnSpc>
              <a:buNone/>
            </a:pPr>
            <a:endParaRPr lang="en-US" sz="17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793790" y="2301716"/>
            <a:ext cx="9122688" cy="708779"/>
          </a:xfrm>
          <a:prstGeom prst="rect">
            <a:avLst/>
          </a:prstGeom>
          <a:noFill/>
          <a:ln/>
        </p:spPr>
        <p:txBody>
          <a:bodyPr wrap="non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Step 2 – Update Affected Subgraph</a:t>
            </a:r>
            <a:endParaRPr lang="en-US" sz="4450" dirty="0"/>
          </a:p>
        </p:txBody>
      </p:sp>
      <p:sp>
        <p:nvSpPr>
          <p:cNvPr id="3" name="Shape 1"/>
          <p:cNvSpPr/>
          <p:nvPr/>
        </p:nvSpPr>
        <p:spPr>
          <a:xfrm>
            <a:off x="793790" y="4144566"/>
            <a:ext cx="4120753" cy="226814"/>
          </a:xfrm>
          <a:prstGeom prst="roundRect">
            <a:avLst>
              <a:gd name="adj" fmla="val 42003"/>
            </a:avLst>
          </a:prstGeom>
          <a:solidFill>
            <a:srgbClr val="DADBF1"/>
          </a:solidFill>
          <a:ln w="7620">
            <a:solidFill>
              <a:srgbClr val="C0C1D7"/>
            </a:solidFill>
            <a:prstDash val="solid"/>
          </a:ln>
        </p:spPr>
      </p:sp>
      <p:sp>
        <p:nvSpPr>
          <p:cNvPr id="4" name="Text 2"/>
          <p:cNvSpPr/>
          <p:nvPr/>
        </p:nvSpPr>
        <p:spPr>
          <a:xfrm>
            <a:off x="793790" y="4711541"/>
            <a:ext cx="3788807"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Disconnect Marked Subtrees</a:t>
            </a:r>
            <a:endParaRPr lang="en-US" sz="2200" dirty="0"/>
          </a:p>
        </p:txBody>
      </p:sp>
      <p:sp>
        <p:nvSpPr>
          <p:cNvPr id="5" name="Text 3"/>
          <p:cNvSpPr/>
          <p:nvPr/>
        </p:nvSpPr>
        <p:spPr>
          <a:xfrm>
            <a:off x="793790" y="5201960"/>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Set distances of affected vertices to infinity to begin recalculation.</a:t>
            </a:r>
            <a:endParaRPr lang="en-US" sz="1750" dirty="0"/>
          </a:p>
        </p:txBody>
      </p:sp>
      <p:sp>
        <p:nvSpPr>
          <p:cNvPr id="6" name="Shape 4"/>
          <p:cNvSpPr/>
          <p:nvPr/>
        </p:nvSpPr>
        <p:spPr>
          <a:xfrm>
            <a:off x="5254704" y="3804285"/>
            <a:ext cx="4120872" cy="226814"/>
          </a:xfrm>
          <a:prstGeom prst="roundRect">
            <a:avLst>
              <a:gd name="adj" fmla="val 42003"/>
            </a:avLst>
          </a:prstGeom>
          <a:solidFill>
            <a:srgbClr val="DADBF1"/>
          </a:solidFill>
          <a:ln w="7620">
            <a:solidFill>
              <a:srgbClr val="C0C1D7"/>
            </a:solidFill>
            <a:prstDash val="solid"/>
          </a:ln>
        </p:spPr>
      </p:sp>
      <p:sp>
        <p:nvSpPr>
          <p:cNvPr id="7" name="Text 5"/>
          <p:cNvSpPr/>
          <p:nvPr/>
        </p:nvSpPr>
        <p:spPr>
          <a:xfrm>
            <a:off x="5254704" y="4371261"/>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Iterative Relaxation</a:t>
            </a:r>
            <a:endParaRPr lang="en-US" sz="2200" dirty="0"/>
          </a:p>
        </p:txBody>
      </p:sp>
      <p:sp>
        <p:nvSpPr>
          <p:cNvPr id="8" name="Text 6"/>
          <p:cNvSpPr/>
          <p:nvPr/>
        </p:nvSpPr>
        <p:spPr>
          <a:xfrm>
            <a:off x="5254704" y="4861679"/>
            <a:ext cx="412087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Repeatedly update distances among marked vertices and their neighbors.</a:t>
            </a:r>
            <a:endParaRPr lang="en-US" sz="1750" dirty="0"/>
          </a:p>
        </p:txBody>
      </p:sp>
      <p:sp>
        <p:nvSpPr>
          <p:cNvPr id="9" name="Shape 7"/>
          <p:cNvSpPr/>
          <p:nvPr/>
        </p:nvSpPr>
        <p:spPr>
          <a:xfrm>
            <a:off x="9715738" y="3464123"/>
            <a:ext cx="4120872" cy="226814"/>
          </a:xfrm>
          <a:prstGeom prst="roundRect">
            <a:avLst>
              <a:gd name="adj" fmla="val 42003"/>
            </a:avLst>
          </a:prstGeom>
          <a:solidFill>
            <a:srgbClr val="DADBF1"/>
          </a:solidFill>
          <a:ln w="7620">
            <a:solidFill>
              <a:srgbClr val="C0C1D7"/>
            </a:solidFill>
            <a:prstDash val="solid"/>
          </a:ln>
        </p:spPr>
      </p:sp>
      <p:sp>
        <p:nvSpPr>
          <p:cNvPr id="10" name="Text 8"/>
          <p:cNvSpPr/>
          <p:nvPr/>
        </p:nvSpPr>
        <p:spPr>
          <a:xfrm>
            <a:off x="9715738" y="4031099"/>
            <a:ext cx="3133606"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Lock-Free Convergence</a:t>
            </a:r>
            <a:endParaRPr lang="en-US" sz="2200" dirty="0"/>
          </a:p>
        </p:txBody>
      </p:sp>
      <p:sp>
        <p:nvSpPr>
          <p:cNvPr id="11" name="Text 9"/>
          <p:cNvSpPr/>
          <p:nvPr/>
        </p:nvSpPr>
        <p:spPr>
          <a:xfrm>
            <a:off x="9715738" y="4521517"/>
            <a:ext cx="4120872"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No locking needed; iterations converge to accurate shortest paths efficiently.</a:t>
            </a:r>
            <a:endParaRPr lang="en-US" sz="17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793790" y="2124551"/>
            <a:ext cx="7745849" cy="708779"/>
          </a:xfrm>
          <a:prstGeom prst="rect">
            <a:avLst/>
          </a:prstGeom>
          <a:noFill/>
          <a:ln/>
        </p:spPr>
        <p:txBody>
          <a:bodyPr wrap="non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Time Complexity &amp; Scalability</a:t>
            </a:r>
            <a:endParaRPr lang="en-US" sz="4450" dirty="0"/>
          </a:p>
        </p:txBody>
      </p:sp>
      <p:sp>
        <p:nvSpPr>
          <p:cNvPr id="3" name="Shape 1"/>
          <p:cNvSpPr/>
          <p:nvPr/>
        </p:nvSpPr>
        <p:spPr>
          <a:xfrm>
            <a:off x="793790" y="3967401"/>
            <a:ext cx="4120753" cy="226814"/>
          </a:xfrm>
          <a:prstGeom prst="roundRect">
            <a:avLst>
              <a:gd name="adj" fmla="val 42003"/>
            </a:avLst>
          </a:prstGeom>
          <a:solidFill>
            <a:srgbClr val="DADBF1"/>
          </a:solidFill>
          <a:ln w="7620">
            <a:solidFill>
              <a:srgbClr val="C0C1D7"/>
            </a:solidFill>
            <a:prstDash val="solid"/>
          </a:ln>
        </p:spPr>
      </p:sp>
      <p:sp>
        <p:nvSpPr>
          <p:cNvPr id="4" name="Text 2"/>
          <p:cNvSpPr/>
          <p:nvPr/>
        </p:nvSpPr>
        <p:spPr>
          <a:xfrm>
            <a:off x="793790" y="4534376"/>
            <a:ext cx="4120753" cy="708660"/>
          </a:xfrm>
          <a:prstGeom prst="rect">
            <a:avLst/>
          </a:prstGeom>
          <a:noFill/>
          <a:ln/>
        </p:spPr>
        <p:txBody>
          <a:bodyPr wrap="squar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Step 1: Identify Affected Vertices</a:t>
            </a:r>
            <a:endParaRPr lang="en-US" sz="2200" dirty="0"/>
          </a:p>
        </p:txBody>
      </p:sp>
      <p:sp>
        <p:nvSpPr>
          <p:cNvPr id="5" name="Text 3"/>
          <p:cNvSpPr/>
          <p:nvPr/>
        </p:nvSpPr>
        <p:spPr>
          <a:xfrm>
            <a:off x="793790" y="5379125"/>
            <a:ext cx="4120753"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Runs in O(m/p), dividing the work over p parallel processors.</a:t>
            </a:r>
            <a:endParaRPr lang="en-US" sz="1750" dirty="0"/>
          </a:p>
        </p:txBody>
      </p:sp>
      <p:sp>
        <p:nvSpPr>
          <p:cNvPr id="6" name="Shape 4"/>
          <p:cNvSpPr/>
          <p:nvPr/>
        </p:nvSpPr>
        <p:spPr>
          <a:xfrm>
            <a:off x="5254704" y="3627120"/>
            <a:ext cx="4120872" cy="226814"/>
          </a:xfrm>
          <a:prstGeom prst="roundRect">
            <a:avLst>
              <a:gd name="adj" fmla="val 42003"/>
            </a:avLst>
          </a:prstGeom>
          <a:solidFill>
            <a:srgbClr val="DADBF1"/>
          </a:solidFill>
          <a:ln w="7620">
            <a:solidFill>
              <a:srgbClr val="C0C1D7"/>
            </a:solidFill>
            <a:prstDash val="solid"/>
          </a:ln>
        </p:spPr>
      </p:sp>
      <p:sp>
        <p:nvSpPr>
          <p:cNvPr id="7" name="Text 5"/>
          <p:cNvSpPr/>
          <p:nvPr/>
        </p:nvSpPr>
        <p:spPr>
          <a:xfrm>
            <a:off x="5254704" y="4194096"/>
            <a:ext cx="4120872" cy="708660"/>
          </a:xfrm>
          <a:prstGeom prst="rect">
            <a:avLst/>
          </a:prstGeom>
          <a:noFill/>
          <a:ln/>
        </p:spPr>
        <p:txBody>
          <a:bodyPr wrap="squar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Step 2: Update Affected Subgraph</a:t>
            </a:r>
            <a:endParaRPr lang="en-US" sz="2200" dirty="0"/>
          </a:p>
        </p:txBody>
      </p:sp>
      <p:sp>
        <p:nvSpPr>
          <p:cNvPr id="8" name="Text 6"/>
          <p:cNvSpPr/>
          <p:nvPr/>
        </p:nvSpPr>
        <p:spPr>
          <a:xfrm>
            <a:off x="5254704" y="5038844"/>
            <a:ext cx="4120872"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Executes in O(Dxd / p)</a:t>
            </a:r>
            <a:endParaRPr lang="en-US" sz="1750" dirty="0"/>
          </a:p>
        </p:txBody>
      </p:sp>
      <p:sp>
        <p:nvSpPr>
          <p:cNvPr id="9" name="Shape 7"/>
          <p:cNvSpPr/>
          <p:nvPr/>
        </p:nvSpPr>
        <p:spPr>
          <a:xfrm>
            <a:off x="9715738" y="3286958"/>
            <a:ext cx="4120872" cy="226814"/>
          </a:xfrm>
          <a:prstGeom prst="roundRect">
            <a:avLst>
              <a:gd name="adj" fmla="val 42003"/>
            </a:avLst>
          </a:prstGeom>
          <a:solidFill>
            <a:srgbClr val="DADBF1"/>
          </a:solidFill>
          <a:ln w="7620">
            <a:solidFill>
              <a:srgbClr val="C0C1D7"/>
            </a:solidFill>
            <a:prstDash val="solid"/>
          </a:ln>
        </p:spPr>
      </p:sp>
      <p:sp>
        <p:nvSpPr>
          <p:cNvPr id="10" name="Text 8"/>
          <p:cNvSpPr/>
          <p:nvPr/>
        </p:nvSpPr>
        <p:spPr>
          <a:xfrm>
            <a:off x="9715738" y="3853934"/>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Overall Efficiency</a:t>
            </a:r>
            <a:endParaRPr lang="en-US" sz="2200" dirty="0"/>
          </a:p>
        </p:txBody>
      </p:sp>
      <p:sp>
        <p:nvSpPr>
          <p:cNvPr id="11" name="Text 9"/>
          <p:cNvSpPr/>
          <p:nvPr/>
        </p:nvSpPr>
        <p:spPr>
          <a:xfrm>
            <a:off x="9715738" y="4344353"/>
            <a:ext cx="4120872"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Combined complexity O(m/p + D × d / p) scales well when the affected region is small.</a:t>
            </a:r>
            <a:endParaRPr lang="en-US" sz="175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17471" y="1213128"/>
            <a:ext cx="7247453" cy="640556"/>
          </a:xfrm>
          <a:prstGeom prst="rect">
            <a:avLst/>
          </a:prstGeom>
          <a:noFill/>
          <a:ln/>
        </p:spPr>
        <p:txBody>
          <a:bodyPr wrap="none" lIns="0" tIns="0" rIns="0" bIns="0" rtlCol="0" anchor="t"/>
          <a:lstStyle/>
          <a:p>
            <a:pPr algn="l" indent="0" marL="0">
              <a:lnSpc>
                <a:spcPts val="5000"/>
              </a:lnSpc>
              <a:buNone/>
            </a:pPr>
            <a:r>
              <a:rPr lang="en-US" sz="4000" b="1" spc="-121" kern="0" dirty="0">
                <a:solidFill>
                  <a:srgbClr val="000000"/>
                </a:solidFill>
                <a:latin typeface="Inter Bold" pitchFamily="34" charset="0"/>
                <a:ea typeface="Inter Bold" pitchFamily="34" charset="-122"/>
                <a:cs typeface="Inter Bold" pitchFamily="34" charset="-120"/>
              </a:rPr>
              <a:t>Conclusion &amp; Future Directions</a:t>
            </a:r>
            <a:endParaRPr lang="en-US" sz="4000" dirty="0"/>
          </a:p>
        </p:txBody>
      </p:sp>
      <p:pic>
        <p:nvPicPr>
          <p:cNvPr id="4" name="Image 1" descr="preencoded.png">    </p:cNvPr>
          <p:cNvPicPr>
            <a:picLocks noChangeAspect="1"/>
          </p:cNvPicPr>
          <p:nvPr/>
        </p:nvPicPr>
        <p:blipFill>
          <a:blip r:embed="rId2"/>
          <a:stretch>
            <a:fillRect/>
          </a:stretch>
        </p:blipFill>
        <p:spPr>
          <a:xfrm>
            <a:off x="717471" y="2161103"/>
            <a:ext cx="1024890" cy="1509117"/>
          </a:xfrm>
          <a:prstGeom prst="rect">
            <a:avLst/>
          </a:prstGeom>
        </p:spPr>
      </p:pic>
      <p:sp>
        <p:nvSpPr>
          <p:cNvPr id="5" name="Text 1"/>
          <p:cNvSpPr/>
          <p:nvPr/>
        </p:nvSpPr>
        <p:spPr>
          <a:xfrm>
            <a:off x="2049780" y="2366010"/>
            <a:ext cx="2562463" cy="320278"/>
          </a:xfrm>
          <a:prstGeom prst="rect">
            <a:avLst/>
          </a:prstGeom>
          <a:noFill/>
          <a:ln/>
        </p:spPr>
        <p:txBody>
          <a:bodyPr wrap="none" lIns="0" tIns="0" rIns="0" bIns="0" rtlCol="0" anchor="t"/>
          <a:lstStyle/>
          <a:p>
            <a:pPr algn="l" indent="0" marL="0">
              <a:lnSpc>
                <a:spcPts val="2500"/>
              </a:lnSpc>
              <a:buNone/>
            </a:pPr>
            <a:r>
              <a:rPr lang="en-US" sz="2000" b="1" spc="-61" kern="0" dirty="0">
                <a:solidFill>
                  <a:srgbClr val="272525"/>
                </a:solidFill>
                <a:latin typeface="Inter Bold" pitchFamily="34" charset="0"/>
                <a:ea typeface="Inter Bold" pitchFamily="34" charset="-122"/>
                <a:cs typeface="Inter Bold" pitchFamily="34" charset="-120"/>
              </a:rPr>
              <a:t>Novel Framework</a:t>
            </a:r>
            <a:endParaRPr lang="en-US" sz="2000" dirty="0"/>
          </a:p>
        </p:txBody>
      </p:sp>
      <p:sp>
        <p:nvSpPr>
          <p:cNvPr id="6" name="Text 2"/>
          <p:cNvSpPr/>
          <p:nvPr/>
        </p:nvSpPr>
        <p:spPr>
          <a:xfrm>
            <a:off x="2049780" y="2809280"/>
            <a:ext cx="6376749" cy="656034"/>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Introduced a scalable, parallel template for updating SSSP in dynamic networks, validated on both CPU and GPU platforms.</a:t>
            </a:r>
            <a:endParaRPr lang="en-US" sz="1600" dirty="0"/>
          </a:p>
        </p:txBody>
      </p:sp>
      <p:pic>
        <p:nvPicPr>
          <p:cNvPr id="7" name="Image 2" descr="preencoded.png">    </p:cNvPr>
          <p:cNvPicPr>
            <a:picLocks noChangeAspect="1"/>
          </p:cNvPicPr>
          <p:nvPr/>
        </p:nvPicPr>
        <p:blipFill>
          <a:blip r:embed="rId3"/>
          <a:stretch>
            <a:fillRect/>
          </a:stretch>
        </p:blipFill>
        <p:spPr>
          <a:xfrm>
            <a:off x="717471" y="3670221"/>
            <a:ext cx="1024890" cy="1509117"/>
          </a:xfrm>
          <a:prstGeom prst="rect">
            <a:avLst/>
          </a:prstGeom>
        </p:spPr>
      </p:pic>
      <p:sp>
        <p:nvSpPr>
          <p:cNvPr id="8" name="Text 3"/>
          <p:cNvSpPr/>
          <p:nvPr/>
        </p:nvSpPr>
        <p:spPr>
          <a:xfrm>
            <a:off x="2049780" y="3875127"/>
            <a:ext cx="2562463" cy="320278"/>
          </a:xfrm>
          <a:prstGeom prst="rect">
            <a:avLst/>
          </a:prstGeom>
          <a:noFill/>
          <a:ln/>
        </p:spPr>
        <p:txBody>
          <a:bodyPr wrap="none" lIns="0" tIns="0" rIns="0" bIns="0" rtlCol="0" anchor="t"/>
          <a:lstStyle/>
          <a:p>
            <a:pPr algn="l" indent="0" marL="0">
              <a:lnSpc>
                <a:spcPts val="2500"/>
              </a:lnSpc>
              <a:buNone/>
            </a:pPr>
            <a:r>
              <a:rPr lang="en-US" sz="2000" b="1" spc="-61" kern="0" dirty="0">
                <a:solidFill>
                  <a:srgbClr val="272525"/>
                </a:solidFill>
                <a:latin typeface="Inter Bold" pitchFamily="34" charset="0"/>
                <a:ea typeface="Inter Bold" pitchFamily="34" charset="-122"/>
                <a:cs typeface="Inter Bold" pitchFamily="34" charset="-120"/>
              </a:rPr>
              <a:t>Performance Gains</a:t>
            </a:r>
            <a:endParaRPr lang="en-US" sz="2000" dirty="0"/>
          </a:p>
        </p:txBody>
      </p:sp>
      <p:sp>
        <p:nvSpPr>
          <p:cNvPr id="9" name="Text 4"/>
          <p:cNvSpPr/>
          <p:nvPr/>
        </p:nvSpPr>
        <p:spPr>
          <a:xfrm>
            <a:off x="2049780" y="4318397"/>
            <a:ext cx="6376749" cy="656034"/>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Achieved significant speedups over state-of-the-art recomputation methods, especially for insertion-heavy workloads.</a:t>
            </a:r>
            <a:endParaRPr lang="en-US" sz="1600" dirty="0"/>
          </a:p>
        </p:txBody>
      </p:sp>
      <p:pic>
        <p:nvPicPr>
          <p:cNvPr id="10" name="Image 3" descr="preencoded.png">    </p:cNvPr>
          <p:cNvPicPr>
            <a:picLocks noChangeAspect="1"/>
          </p:cNvPicPr>
          <p:nvPr/>
        </p:nvPicPr>
        <p:blipFill>
          <a:blip r:embed="rId4"/>
          <a:stretch>
            <a:fillRect/>
          </a:stretch>
        </p:blipFill>
        <p:spPr>
          <a:xfrm>
            <a:off x="717471" y="5179338"/>
            <a:ext cx="1024890" cy="1837134"/>
          </a:xfrm>
          <a:prstGeom prst="rect">
            <a:avLst/>
          </a:prstGeom>
        </p:spPr>
      </p:pic>
      <p:sp>
        <p:nvSpPr>
          <p:cNvPr id="11" name="Text 5"/>
          <p:cNvSpPr/>
          <p:nvPr/>
        </p:nvSpPr>
        <p:spPr>
          <a:xfrm>
            <a:off x="2049780" y="5384244"/>
            <a:ext cx="2562463" cy="320278"/>
          </a:xfrm>
          <a:prstGeom prst="rect">
            <a:avLst/>
          </a:prstGeom>
          <a:noFill/>
          <a:ln/>
        </p:spPr>
        <p:txBody>
          <a:bodyPr wrap="none" lIns="0" tIns="0" rIns="0" bIns="0" rtlCol="0" anchor="t"/>
          <a:lstStyle/>
          <a:p>
            <a:pPr algn="l" indent="0" marL="0">
              <a:lnSpc>
                <a:spcPts val="2500"/>
              </a:lnSpc>
              <a:buNone/>
            </a:pPr>
            <a:r>
              <a:rPr lang="en-US" sz="2000" b="1" spc="-61" kern="0" dirty="0">
                <a:solidFill>
                  <a:srgbClr val="272525"/>
                </a:solidFill>
                <a:latin typeface="Inter Bold" pitchFamily="34" charset="0"/>
                <a:ea typeface="Inter Bold" pitchFamily="34" charset="-122"/>
                <a:cs typeface="Inter Bold" pitchFamily="34" charset="-120"/>
              </a:rPr>
              <a:t>Next Steps</a:t>
            </a:r>
            <a:endParaRPr lang="en-US" sz="2000" dirty="0"/>
          </a:p>
        </p:txBody>
      </p:sp>
      <p:sp>
        <p:nvSpPr>
          <p:cNvPr id="12" name="Text 6"/>
          <p:cNvSpPr/>
          <p:nvPr/>
        </p:nvSpPr>
        <p:spPr>
          <a:xfrm>
            <a:off x="2049780" y="5827514"/>
            <a:ext cx="6376749" cy="984052"/>
          </a:xfrm>
          <a:prstGeom prst="rect">
            <a:avLst/>
          </a:prstGeom>
          <a:noFill/>
          <a:ln/>
        </p:spPr>
        <p:txBody>
          <a:bodyPr wrap="square" lIns="0" tIns="0" rIns="0" bIns="0" rtlCol="0" anchor="t"/>
          <a:lstStyle/>
          <a:p>
            <a:pPr algn="l" indent="0" marL="0">
              <a:lnSpc>
                <a:spcPts val="2550"/>
              </a:lnSpc>
              <a:buNone/>
            </a:pPr>
            <a:r>
              <a:rPr lang="en-US" sz="1600" spc="-32" kern="0" dirty="0">
                <a:solidFill>
                  <a:srgbClr val="272525"/>
                </a:solidFill>
                <a:latin typeface="Inter" pitchFamily="34" charset="0"/>
                <a:ea typeface="Inter" pitchFamily="34" charset="-122"/>
                <a:cs typeface="Inter" pitchFamily="34" charset="-120"/>
              </a:rPr>
              <a:t>Future work includes hybrid strategies that dynamically choose between updating and recomputing, and predictive algorithms for further optimization.</a:t>
            </a:r>
            <a:endParaRPr lang="en-US" sz="16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2509599"/>
            <a:ext cx="11569541" cy="708779"/>
          </a:xfrm>
          <a:prstGeom prst="rect">
            <a:avLst/>
          </a:prstGeom>
          <a:noFill/>
          <a:ln/>
        </p:spPr>
        <p:txBody>
          <a:bodyPr wrap="non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Introduction to Dynamic Networks and SSSP</a:t>
            </a:r>
            <a:endParaRPr lang="en-US" sz="4450" dirty="0"/>
          </a:p>
        </p:txBody>
      </p:sp>
      <p:sp>
        <p:nvSpPr>
          <p:cNvPr id="3" name="Shape 1"/>
          <p:cNvSpPr/>
          <p:nvPr/>
        </p:nvSpPr>
        <p:spPr>
          <a:xfrm>
            <a:off x="793790" y="3672007"/>
            <a:ext cx="4196358" cy="2047994"/>
          </a:xfrm>
          <a:prstGeom prst="roundRect">
            <a:avLst>
              <a:gd name="adj" fmla="val 4652"/>
            </a:avLst>
          </a:prstGeom>
          <a:solidFill>
            <a:srgbClr val="DADBF1"/>
          </a:solidFill>
          <a:ln w="7620">
            <a:solidFill>
              <a:srgbClr val="C0C1D7"/>
            </a:solidFill>
            <a:prstDash val="solid"/>
          </a:ln>
        </p:spPr>
      </p:sp>
      <p:sp>
        <p:nvSpPr>
          <p:cNvPr id="4" name="Text 2"/>
          <p:cNvSpPr/>
          <p:nvPr/>
        </p:nvSpPr>
        <p:spPr>
          <a:xfrm>
            <a:off x="1028224" y="3906441"/>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Dynamic Nature</a:t>
            </a:r>
            <a:endParaRPr lang="en-US" sz="2200" dirty="0"/>
          </a:p>
        </p:txBody>
      </p:sp>
      <p:sp>
        <p:nvSpPr>
          <p:cNvPr id="5" name="Text 3"/>
          <p:cNvSpPr/>
          <p:nvPr/>
        </p:nvSpPr>
        <p:spPr>
          <a:xfrm>
            <a:off x="1028224" y="4396859"/>
            <a:ext cx="3727490"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Real-world graphs constantly change with edges and nodes updating continuously.</a:t>
            </a:r>
            <a:endParaRPr lang="en-US" sz="1750" dirty="0"/>
          </a:p>
        </p:txBody>
      </p:sp>
      <p:sp>
        <p:nvSpPr>
          <p:cNvPr id="6" name="Shape 4"/>
          <p:cNvSpPr/>
          <p:nvPr/>
        </p:nvSpPr>
        <p:spPr>
          <a:xfrm>
            <a:off x="5216962" y="3672007"/>
            <a:ext cx="4196358" cy="2047994"/>
          </a:xfrm>
          <a:prstGeom prst="roundRect">
            <a:avLst>
              <a:gd name="adj" fmla="val 4652"/>
            </a:avLst>
          </a:prstGeom>
          <a:solidFill>
            <a:srgbClr val="DADBF1"/>
          </a:solidFill>
          <a:ln w="7620">
            <a:solidFill>
              <a:srgbClr val="C0C1D7"/>
            </a:solidFill>
            <a:prstDash val="solid"/>
          </a:ln>
        </p:spPr>
      </p:sp>
      <p:sp>
        <p:nvSpPr>
          <p:cNvPr id="7" name="Text 5"/>
          <p:cNvSpPr/>
          <p:nvPr/>
        </p:nvSpPr>
        <p:spPr>
          <a:xfrm>
            <a:off x="5451396" y="3906441"/>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Importance of SSSP</a:t>
            </a:r>
            <a:endParaRPr lang="en-US" sz="2200" dirty="0"/>
          </a:p>
        </p:txBody>
      </p:sp>
      <p:sp>
        <p:nvSpPr>
          <p:cNvPr id="8" name="Text 6"/>
          <p:cNvSpPr/>
          <p:nvPr/>
        </p:nvSpPr>
        <p:spPr>
          <a:xfrm>
            <a:off x="5451396" y="4396859"/>
            <a:ext cx="3727490"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Single-Source Shortest Path is key for routing, centrality metrics, and recommendations.</a:t>
            </a:r>
            <a:endParaRPr lang="en-US" sz="1750" dirty="0"/>
          </a:p>
        </p:txBody>
      </p:sp>
      <p:sp>
        <p:nvSpPr>
          <p:cNvPr id="9" name="Shape 7"/>
          <p:cNvSpPr/>
          <p:nvPr/>
        </p:nvSpPr>
        <p:spPr>
          <a:xfrm>
            <a:off x="9640133" y="3672007"/>
            <a:ext cx="4196358" cy="2047994"/>
          </a:xfrm>
          <a:prstGeom prst="roundRect">
            <a:avLst>
              <a:gd name="adj" fmla="val 4652"/>
            </a:avLst>
          </a:prstGeom>
          <a:solidFill>
            <a:srgbClr val="DADBF1"/>
          </a:solidFill>
          <a:ln w="7620">
            <a:solidFill>
              <a:srgbClr val="C0C1D7"/>
            </a:solidFill>
            <a:prstDash val="solid"/>
          </a:ln>
        </p:spPr>
      </p:sp>
      <p:sp>
        <p:nvSpPr>
          <p:cNvPr id="10" name="Text 8"/>
          <p:cNvSpPr/>
          <p:nvPr/>
        </p:nvSpPr>
        <p:spPr>
          <a:xfrm>
            <a:off x="9874568" y="3906441"/>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Challenges</a:t>
            </a:r>
            <a:endParaRPr lang="en-US" sz="2200" dirty="0"/>
          </a:p>
        </p:txBody>
      </p:sp>
      <p:sp>
        <p:nvSpPr>
          <p:cNvPr id="11" name="Text 9"/>
          <p:cNvSpPr/>
          <p:nvPr/>
        </p:nvSpPr>
        <p:spPr>
          <a:xfrm>
            <a:off x="9874568" y="4396859"/>
            <a:ext cx="3727490"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Recomputing SSSP from scratch after every change causes huge computational overhead.</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492091"/>
            <a:ext cx="7258526" cy="708779"/>
          </a:xfrm>
          <a:prstGeom prst="rect">
            <a:avLst/>
          </a:prstGeom>
          <a:noFill/>
          <a:ln/>
        </p:spPr>
        <p:txBody>
          <a:bodyPr wrap="non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Background &amp; Related Work</a:t>
            </a:r>
            <a:endParaRPr lang="en-US" sz="4450" dirty="0"/>
          </a:p>
        </p:txBody>
      </p:sp>
      <p:pic>
        <p:nvPicPr>
          <p:cNvPr id="3" name="Image 0" descr="preencoded.png">    </p:cNvPr>
          <p:cNvPicPr>
            <a:picLocks noChangeAspect="1"/>
          </p:cNvPicPr>
          <p:nvPr/>
        </p:nvPicPr>
        <p:blipFill>
          <a:blip r:embed="rId1"/>
          <a:stretch>
            <a:fillRect/>
          </a:stretch>
        </p:blipFill>
        <p:spPr>
          <a:xfrm>
            <a:off x="793790" y="2654498"/>
            <a:ext cx="3005495" cy="1857494"/>
          </a:xfrm>
          <a:prstGeom prst="rect">
            <a:avLst/>
          </a:prstGeom>
        </p:spPr>
      </p:pic>
      <p:sp>
        <p:nvSpPr>
          <p:cNvPr id="4" name="Text 1"/>
          <p:cNvSpPr/>
          <p:nvPr/>
        </p:nvSpPr>
        <p:spPr>
          <a:xfrm>
            <a:off x="793790" y="4795480"/>
            <a:ext cx="3005495" cy="708660"/>
          </a:xfrm>
          <a:prstGeom prst="rect">
            <a:avLst/>
          </a:prstGeom>
          <a:noFill/>
          <a:ln/>
        </p:spPr>
        <p:txBody>
          <a:bodyPr wrap="squar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Static SSSP Algorithms</a:t>
            </a:r>
            <a:endParaRPr lang="en-US" sz="2200" dirty="0"/>
          </a:p>
        </p:txBody>
      </p:sp>
      <p:sp>
        <p:nvSpPr>
          <p:cNvPr id="5" name="Text 2"/>
          <p:cNvSpPr/>
          <p:nvPr/>
        </p:nvSpPr>
        <p:spPr>
          <a:xfrm>
            <a:off x="793790" y="5640229"/>
            <a:ext cx="3005495"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Dijkstra and Bellman-Ford are foundational methods for shortest paths.</a:t>
            </a:r>
            <a:endParaRPr lang="en-US" sz="1750" dirty="0"/>
          </a:p>
        </p:txBody>
      </p:sp>
      <p:pic>
        <p:nvPicPr>
          <p:cNvPr id="6" name="Image 1" descr="preencoded.png">    </p:cNvPr>
          <p:cNvPicPr>
            <a:picLocks noChangeAspect="1"/>
          </p:cNvPicPr>
          <p:nvPr/>
        </p:nvPicPr>
        <p:blipFill>
          <a:blip r:embed="rId2"/>
          <a:stretch>
            <a:fillRect/>
          </a:stretch>
        </p:blipFill>
        <p:spPr>
          <a:xfrm>
            <a:off x="4139446" y="2654498"/>
            <a:ext cx="3005614" cy="1857494"/>
          </a:xfrm>
          <a:prstGeom prst="rect">
            <a:avLst/>
          </a:prstGeom>
        </p:spPr>
      </p:pic>
      <p:sp>
        <p:nvSpPr>
          <p:cNvPr id="7" name="Text 3"/>
          <p:cNvSpPr/>
          <p:nvPr/>
        </p:nvSpPr>
        <p:spPr>
          <a:xfrm>
            <a:off x="4139446" y="4795480"/>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Parallel Static SSSP</a:t>
            </a:r>
            <a:endParaRPr lang="en-US" sz="2200" dirty="0"/>
          </a:p>
        </p:txBody>
      </p:sp>
      <p:sp>
        <p:nvSpPr>
          <p:cNvPr id="8" name="Text 4"/>
          <p:cNvSpPr/>
          <p:nvPr/>
        </p:nvSpPr>
        <p:spPr>
          <a:xfrm>
            <a:off x="4139446" y="5285899"/>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Gunrock uses GPU for high throughput on fixed graphs with parallelism.</a:t>
            </a:r>
            <a:endParaRPr lang="en-US" sz="1750" dirty="0"/>
          </a:p>
        </p:txBody>
      </p:sp>
      <p:pic>
        <p:nvPicPr>
          <p:cNvPr id="9" name="Image 2" descr="preencoded.png">    </p:cNvPr>
          <p:cNvPicPr>
            <a:picLocks noChangeAspect="1"/>
          </p:cNvPicPr>
          <p:nvPr/>
        </p:nvPicPr>
        <p:blipFill>
          <a:blip r:embed="rId3"/>
          <a:stretch>
            <a:fillRect/>
          </a:stretch>
        </p:blipFill>
        <p:spPr>
          <a:xfrm>
            <a:off x="7485221" y="2654498"/>
            <a:ext cx="3005614" cy="1857494"/>
          </a:xfrm>
          <a:prstGeom prst="rect">
            <a:avLst/>
          </a:prstGeom>
        </p:spPr>
      </p:pic>
      <p:sp>
        <p:nvSpPr>
          <p:cNvPr id="10" name="Text 5"/>
          <p:cNvSpPr/>
          <p:nvPr/>
        </p:nvSpPr>
        <p:spPr>
          <a:xfrm>
            <a:off x="7485221" y="4795480"/>
            <a:ext cx="3005614" cy="708660"/>
          </a:xfrm>
          <a:prstGeom prst="rect">
            <a:avLst/>
          </a:prstGeom>
          <a:noFill/>
          <a:ln/>
        </p:spPr>
        <p:txBody>
          <a:bodyPr wrap="squar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Shared Memory Parallelism</a:t>
            </a:r>
            <a:endParaRPr lang="en-US" sz="2200" dirty="0"/>
          </a:p>
        </p:txBody>
      </p:sp>
      <p:sp>
        <p:nvSpPr>
          <p:cNvPr id="11" name="Text 6"/>
          <p:cNvSpPr/>
          <p:nvPr/>
        </p:nvSpPr>
        <p:spPr>
          <a:xfrm>
            <a:off x="7485221" y="5640229"/>
            <a:ext cx="3005614" cy="1088708"/>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Galois offers CPU-based parallel Dijkstra for static graphs.</a:t>
            </a:r>
            <a:endParaRPr lang="en-US" sz="1750" dirty="0"/>
          </a:p>
        </p:txBody>
      </p:sp>
      <p:pic>
        <p:nvPicPr>
          <p:cNvPr id="12" name="Image 3" descr="preencoded.png">    </p:cNvPr>
          <p:cNvPicPr>
            <a:picLocks noChangeAspect="1"/>
          </p:cNvPicPr>
          <p:nvPr/>
        </p:nvPicPr>
        <p:blipFill>
          <a:blip r:embed="rId4"/>
          <a:stretch>
            <a:fillRect/>
          </a:stretch>
        </p:blipFill>
        <p:spPr>
          <a:xfrm>
            <a:off x="10830997" y="2654498"/>
            <a:ext cx="3005614" cy="1857494"/>
          </a:xfrm>
          <a:prstGeom prst="rect">
            <a:avLst/>
          </a:prstGeom>
        </p:spPr>
      </p:pic>
      <p:sp>
        <p:nvSpPr>
          <p:cNvPr id="13" name="Text 7"/>
          <p:cNvSpPr/>
          <p:nvPr/>
        </p:nvSpPr>
        <p:spPr>
          <a:xfrm>
            <a:off x="10830997" y="4795480"/>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Research Gap</a:t>
            </a:r>
            <a:endParaRPr lang="en-US" sz="2200" dirty="0"/>
          </a:p>
        </p:txBody>
      </p:sp>
      <p:sp>
        <p:nvSpPr>
          <p:cNvPr id="14" name="Text 8"/>
          <p:cNvSpPr/>
          <p:nvPr/>
        </p:nvSpPr>
        <p:spPr>
          <a:xfrm>
            <a:off x="10830997" y="5285899"/>
            <a:ext cx="3005614"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Existing methods do not efficiently handle dynamic updates; they recompute fully.</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380411"/>
            <a:ext cx="13042821" cy="1417558"/>
          </a:xfrm>
          <a:prstGeom prst="rect">
            <a:avLst/>
          </a:prstGeom>
          <a:noFill/>
          <a:ln/>
        </p:spPr>
        <p:txBody>
          <a:bodyPr wrap="squar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Motivation: Dynamic Networks and SSSP Challenges</a:t>
            </a:r>
            <a:endParaRPr lang="en-US" sz="4450" dirty="0"/>
          </a:p>
        </p:txBody>
      </p:sp>
      <p:sp>
        <p:nvSpPr>
          <p:cNvPr id="3" name="Text 1"/>
          <p:cNvSpPr/>
          <p:nvPr/>
        </p:nvSpPr>
        <p:spPr>
          <a:xfrm>
            <a:off x="793790" y="3364944"/>
            <a:ext cx="2882979"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Real-World Relevance</a:t>
            </a:r>
            <a:endParaRPr lang="en-US" sz="2200" dirty="0"/>
          </a:p>
        </p:txBody>
      </p:sp>
      <p:sp>
        <p:nvSpPr>
          <p:cNvPr id="4" name="Text 2"/>
          <p:cNvSpPr/>
          <p:nvPr/>
        </p:nvSpPr>
        <p:spPr>
          <a:xfrm>
            <a:off x="793790" y="3946088"/>
            <a:ext cx="6244709"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Many complex systems—such as social, biological, and communication networks—are modeled as large, dynamic graphs. Their structures change over time, requiring fast, scalable analysis methods.</a:t>
            </a:r>
            <a:endParaRPr lang="en-US" sz="1750" dirty="0"/>
          </a:p>
        </p:txBody>
      </p:sp>
      <p:sp>
        <p:nvSpPr>
          <p:cNvPr id="5" name="Text 3"/>
          <p:cNvSpPr/>
          <p:nvPr/>
        </p:nvSpPr>
        <p:spPr>
          <a:xfrm>
            <a:off x="793790" y="56017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Millions of nodes and billions of edges</a:t>
            </a:r>
            <a:endParaRPr lang="en-US" sz="1750" dirty="0"/>
          </a:p>
        </p:txBody>
      </p:sp>
      <p:sp>
        <p:nvSpPr>
          <p:cNvPr id="6" name="Text 4"/>
          <p:cNvSpPr/>
          <p:nvPr/>
        </p:nvSpPr>
        <p:spPr>
          <a:xfrm>
            <a:off x="793790" y="6043970"/>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Applications in transportation, cybersecurity, and more</a:t>
            </a:r>
            <a:endParaRPr lang="en-US" sz="1750" dirty="0"/>
          </a:p>
        </p:txBody>
      </p:sp>
      <p:sp>
        <p:nvSpPr>
          <p:cNvPr id="7" name="Text 5"/>
          <p:cNvSpPr/>
          <p:nvPr/>
        </p:nvSpPr>
        <p:spPr>
          <a:xfrm>
            <a:off x="7599521" y="3364944"/>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SSSP Problem</a:t>
            </a:r>
            <a:endParaRPr lang="en-US" sz="2200" dirty="0"/>
          </a:p>
        </p:txBody>
      </p:sp>
      <p:sp>
        <p:nvSpPr>
          <p:cNvPr id="8" name="Text 6"/>
          <p:cNvSpPr/>
          <p:nvPr/>
        </p:nvSpPr>
        <p:spPr>
          <a:xfrm>
            <a:off x="7599521" y="3946088"/>
            <a:ext cx="6244709"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Single Source Shortest Path (SSSP) problem is foundational for network analysis, supporting metrics like closeness and betweenness centrality. Existing parallel algorithms often assume static graphs, limiting their utility for dynamic scenarios.</a:t>
            </a:r>
            <a:endParaRPr lang="en-US" sz="1750" dirty="0"/>
          </a:p>
        </p:txBody>
      </p:sp>
      <p:sp>
        <p:nvSpPr>
          <p:cNvPr id="9" name="Text 7"/>
          <p:cNvSpPr/>
          <p:nvPr/>
        </p:nvSpPr>
        <p:spPr>
          <a:xfrm>
            <a:off x="7599521" y="5964674"/>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Need for efficient, platform-independent updates</a:t>
            </a:r>
            <a:endParaRPr lang="en-US" sz="1750" dirty="0"/>
          </a:p>
        </p:txBody>
      </p:sp>
      <p:sp>
        <p:nvSpPr>
          <p:cNvPr id="10" name="Text 8"/>
          <p:cNvSpPr/>
          <p:nvPr/>
        </p:nvSpPr>
        <p:spPr>
          <a:xfrm>
            <a:off x="7599521" y="6406872"/>
            <a:ext cx="6244709" cy="362903"/>
          </a:xfrm>
          <a:prstGeom prst="rect">
            <a:avLst/>
          </a:prstGeom>
          <a:noFill/>
          <a:ln/>
        </p:spPr>
        <p:txBody>
          <a:bodyPr wrap="none" lIns="0" tIns="0" rIns="0" bIns="0" rtlCol="0" anchor="t"/>
          <a:lstStyle/>
          <a:p>
            <a:pPr algn="l" marL="342900" indent="-342900">
              <a:lnSpc>
                <a:spcPts val="2850"/>
              </a:lnSpc>
              <a:buSzPct val="100000"/>
              <a:buChar char="•"/>
            </a:pPr>
            <a:r>
              <a:rPr lang="en-US" sz="1750" spc="-36" kern="0" dirty="0">
                <a:solidFill>
                  <a:srgbClr val="272525"/>
                </a:solidFill>
                <a:latin typeface="Inter" pitchFamily="34" charset="0"/>
                <a:ea typeface="Inter" pitchFamily="34" charset="-122"/>
                <a:cs typeface="Inter" pitchFamily="34" charset="-120"/>
              </a:rPr>
              <a:t>Scalability is critical for exascale computing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1106805"/>
            <a:ext cx="7556421" cy="1417558"/>
          </a:xfrm>
          <a:prstGeom prst="rect">
            <a:avLst/>
          </a:prstGeom>
          <a:noFill/>
          <a:ln/>
        </p:spPr>
        <p:txBody>
          <a:bodyPr wrap="squar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Framework Overview: Parallel SSSP Updates</a:t>
            </a:r>
            <a:endParaRPr lang="en-US" sz="4450" dirty="0"/>
          </a:p>
        </p:txBody>
      </p:sp>
      <p:sp>
        <p:nvSpPr>
          <p:cNvPr id="4" name="Shape 1"/>
          <p:cNvSpPr/>
          <p:nvPr/>
        </p:nvSpPr>
        <p:spPr>
          <a:xfrm>
            <a:off x="6280190" y="3119676"/>
            <a:ext cx="510302" cy="510302"/>
          </a:xfrm>
          <a:prstGeom prst="roundRect">
            <a:avLst>
              <a:gd name="adj" fmla="val 18669"/>
            </a:avLst>
          </a:prstGeom>
          <a:solidFill>
            <a:srgbClr val="DADBF1"/>
          </a:solidFill>
          <a:ln w="7620">
            <a:solidFill>
              <a:srgbClr val="C0C1D7"/>
            </a:solidFill>
            <a:prstDash val="solid"/>
          </a:ln>
        </p:spPr>
      </p:sp>
      <p:sp>
        <p:nvSpPr>
          <p:cNvPr id="5" name="Text 2"/>
          <p:cNvSpPr/>
          <p:nvPr/>
        </p:nvSpPr>
        <p:spPr>
          <a:xfrm>
            <a:off x="7017306" y="3119676"/>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Key Idea</a:t>
            </a:r>
            <a:endParaRPr lang="en-US" sz="2200" dirty="0"/>
          </a:p>
        </p:txBody>
      </p:sp>
      <p:sp>
        <p:nvSpPr>
          <p:cNvPr id="6" name="Text 3"/>
          <p:cNvSpPr/>
          <p:nvPr/>
        </p:nvSpPr>
        <p:spPr>
          <a:xfrm>
            <a:off x="7017306" y="3610094"/>
            <a:ext cx="2927747"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Identify and update only the subgraphs affected by network changes, rather than recomputing the entire SSSP tree.</a:t>
            </a:r>
            <a:endParaRPr lang="en-US" sz="1750" dirty="0"/>
          </a:p>
        </p:txBody>
      </p:sp>
      <p:sp>
        <p:nvSpPr>
          <p:cNvPr id="7" name="Shape 4"/>
          <p:cNvSpPr/>
          <p:nvPr/>
        </p:nvSpPr>
        <p:spPr>
          <a:xfrm>
            <a:off x="10171867" y="3119676"/>
            <a:ext cx="510302" cy="510302"/>
          </a:xfrm>
          <a:prstGeom prst="roundRect">
            <a:avLst>
              <a:gd name="adj" fmla="val 18669"/>
            </a:avLst>
          </a:prstGeom>
          <a:solidFill>
            <a:srgbClr val="DADBF1"/>
          </a:solidFill>
          <a:ln w="7620">
            <a:solidFill>
              <a:srgbClr val="C0C1D7"/>
            </a:solidFill>
            <a:prstDash val="solid"/>
          </a:ln>
        </p:spPr>
      </p:sp>
      <p:sp>
        <p:nvSpPr>
          <p:cNvPr id="8" name="Text 5"/>
          <p:cNvSpPr/>
          <p:nvPr/>
        </p:nvSpPr>
        <p:spPr>
          <a:xfrm>
            <a:off x="10908983" y="3119676"/>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Two-Step Process</a:t>
            </a:r>
            <a:endParaRPr lang="en-US" sz="2200" dirty="0"/>
          </a:p>
        </p:txBody>
      </p:sp>
      <p:sp>
        <p:nvSpPr>
          <p:cNvPr id="9" name="Text 6"/>
          <p:cNvSpPr/>
          <p:nvPr/>
        </p:nvSpPr>
        <p:spPr>
          <a:xfrm>
            <a:off x="10908983" y="3610094"/>
            <a:ext cx="2927747" cy="1814513"/>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Step 1: Detect affected vertices in parallel. Step 2: Update these subgraphs, synchronizing only as needed.</a:t>
            </a:r>
            <a:endParaRPr lang="en-US" sz="1750" dirty="0"/>
          </a:p>
        </p:txBody>
      </p:sp>
      <p:sp>
        <p:nvSpPr>
          <p:cNvPr id="10" name="Shape 7"/>
          <p:cNvSpPr/>
          <p:nvPr/>
        </p:nvSpPr>
        <p:spPr>
          <a:xfrm>
            <a:off x="6280190" y="5906572"/>
            <a:ext cx="510302" cy="510302"/>
          </a:xfrm>
          <a:prstGeom prst="roundRect">
            <a:avLst>
              <a:gd name="adj" fmla="val 18669"/>
            </a:avLst>
          </a:prstGeom>
          <a:solidFill>
            <a:srgbClr val="DADBF1"/>
          </a:solidFill>
          <a:ln w="7620">
            <a:solidFill>
              <a:srgbClr val="C0C1D7"/>
            </a:solidFill>
            <a:prstDash val="solid"/>
          </a:ln>
        </p:spPr>
      </p:sp>
      <p:sp>
        <p:nvSpPr>
          <p:cNvPr id="11" name="Text 8"/>
          <p:cNvSpPr/>
          <p:nvPr/>
        </p:nvSpPr>
        <p:spPr>
          <a:xfrm>
            <a:off x="7017306" y="5906572"/>
            <a:ext cx="305121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Platform Independence</a:t>
            </a:r>
            <a:endParaRPr lang="en-US" sz="2200" dirty="0"/>
          </a:p>
        </p:txBody>
      </p:sp>
      <p:sp>
        <p:nvSpPr>
          <p:cNvPr id="12" name="Text 9"/>
          <p:cNvSpPr/>
          <p:nvPr/>
        </p:nvSpPr>
        <p:spPr>
          <a:xfrm>
            <a:off x="7017306" y="6396990"/>
            <a:ext cx="6819305"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framework is designed to be implemented efficiently on both shared-memory CPUs and GPUs, enabling broad scalability.</a:t>
            </a:r>
            <a:endParaRPr lang="en-US" sz="17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731163"/>
            <a:ext cx="7556421" cy="1417558"/>
          </a:xfrm>
          <a:prstGeom prst="rect">
            <a:avLst/>
          </a:prstGeom>
          <a:noFill/>
          <a:ln/>
        </p:spPr>
        <p:txBody>
          <a:bodyPr wrap="squar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Algorithm Details: Data Structures &amp; Parallel Steps</a:t>
            </a:r>
            <a:endParaRPr lang="en-US" sz="4450" dirty="0"/>
          </a:p>
        </p:txBody>
      </p:sp>
      <p:pic>
        <p:nvPicPr>
          <p:cNvPr id="4" name="Image 1" descr="preencoded.png">    </p:cNvPr>
          <p:cNvPicPr>
            <a:picLocks noChangeAspect="1"/>
          </p:cNvPicPr>
          <p:nvPr/>
        </p:nvPicPr>
        <p:blipFill>
          <a:blip r:embed="rId2"/>
          <a:stretch>
            <a:fillRect/>
          </a:stretch>
        </p:blipFill>
        <p:spPr>
          <a:xfrm>
            <a:off x="793790" y="2528530"/>
            <a:ext cx="566976" cy="566976"/>
          </a:xfrm>
          <a:prstGeom prst="rect">
            <a:avLst/>
          </a:prstGeom>
        </p:spPr>
      </p:pic>
      <p:sp>
        <p:nvSpPr>
          <p:cNvPr id="5" name="Text 1"/>
          <p:cNvSpPr/>
          <p:nvPr/>
        </p:nvSpPr>
        <p:spPr>
          <a:xfrm>
            <a:off x="1587579" y="2488883"/>
            <a:ext cx="2858810"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Rooted Tree Structure</a:t>
            </a:r>
            <a:endParaRPr lang="en-US" sz="2200" dirty="0"/>
          </a:p>
        </p:txBody>
      </p:sp>
      <p:sp>
        <p:nvSpPr>
          <p:cNvPr id="6" name="Text 2"/>
          <p:cNvSpPr/>
          <p:nvPr/>
        </p:nvSpPr>
        <p:spPr>
          <a:xfrm>
            <a:off x="1587579" y="2979301"/>
            <a:ext cx="6762631"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The SSSP is stored as a rooted tree, with each vertex maintaining its parent, distance from the root, and flags for affected status.</a:t>
            </a:r>
            <a:endParaRPr lang="en-US" sz="1750" dirty="0"/>
          </a:p>
        </p:txBody>
      </p:sp>
      <p:pic>
        <p:nvPicPr>
          <p:cNvPr id="7" name="Image 2" descr="preencoded.png">    </p:cNvPr>
          <p:cNvPicPr>
            <a:picLocks noChangeAspect="1"/>
          </p:cNvPicPr>
          <p:nvPr/>
        </p:nvPicPr>
        <p:blipFill>
          <a:blip r:embed="rId3"/>
          <a:stretch>
            <a:fillRect/>
          </a:stretch>
        </p:blipFill>
        <p:spPr>
          <a:xfrm>
            <a:off x="793790" y="4425196"/>
            <a:ext cx="566976" cy="566976"/>
          </a:xfrm>
          <a:prstGeom prst="rect">
            <a:avLst/>
          </a:prstGeom>
        </p:spPr>
      </p:pic>
      <p:sp>
        <p:nvSpPr>
          <p:cNvPr id="8" name="Text 3"/>
          <p:cNvSpPr/>
          <p:nvPr/>
        </p:nvSpPr>
        <p:spPr>
          <a:xfrm>
            <a:off x="1587579" y="4385548"/>
            <a:ext cx="3199567"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Parallel Edge Processing</a:t>
            </a:r>
            <a:endParaRPr lang="en-US" sz="2200" dirty="0"/>
          </a:p>
        </p:txBody>
      </p:sp>
      <p:sp>
        <p:nvSpPr>
          <p:cNvPr id="9" name="Text 4"/>
          <p:cNvSpPr/>
          <p:nvPr/>
        </p:nvSpPr>
        <p:spPr>
          <a:xfrm>
            <a:off x="1587579" y="4875967"/>
            <a:ext cx="6762631"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Edge insertions and deletions are processed in parallel to mark affected vertices, minimizing synchronization.</a:t>
            </a:r>
            <a:endParaRPr lang="en-US" sz="1750" dirty="0"/>
          </a:p>
        </p:txBody>
      </p:sp>
      <p:pic>
        <p:nvPicPr>
          <p:cNvPr id="10" name="Image 3" descr="preencoded.png">    </p:cNvPr>
          <p:cNvPicPr>
            <a:picLocks noChangeAspect="1"/>
          </p:cNvPicPr>
          <p:nvPr/>
        </p:nvPicPr>
        <p:blipFill>
          <a:blip r:embed="rId4"/>
          <a:stretch>
            <a:fillRect/>
          </a:stretch>
        </p:blipFill>
        <p:spPr>
          <a:xfrm>
            <a:off x="793790" y="6321862"/>
            <a:ext cx="566976" cy="566976"/>
          </a:xfrm>
          <a:prstGeom prst="rect">
            <a:avLst/>
          </a:prstGeom>
        </p:spPr>
      </p:pic>
      <p:sp>
        <p:nvSpPr>
          <p:cNvPr id="11" name="Text 5"/>
          <p:cNvSpPr/>
          <p:nvPr/>
        </p:nvSpPr>
        <p:spPr>
          <a:xfrm>
            <a:off x="1587579" y="6282214"/>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272525"/>
                </a:solidFill>
                <a:latin typeface="Inter Bold" pitchFamily="34" charset="0"/>
                <a:ea typeface="Inter Bold" pitchFamily="34" charset="-122"/>
                <a:cs typeface="Inter Bold" pitchFamily="34" charset="-120"/>
              </a:rPr>
              <a:t>Iterative Updates</a:t>
            </a:r>
            <a:endParaRPr lang="en-US" sz="2200" dirty="0"/>
          </a:p>
        </p:txBody>
      </p:sp>
      <p:sp>
        <p:nvSpPr>
          <p:cNvPr id="12" name="Text 6"/>
          <p:cNvSpPr/>
          <p:nvPr/>
        </p:nvSpPr>
        <p:spPr>
          <a:xfrm>
            <a:off x="1587579" y="6772632"/>
            <a:ext cx="6762631" cy="725805"/>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Affected subgraphs are updated iteratively, converging to correct distances without expensive locking mechanisms.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2004060"/>
            <a:ext cx="13042821" cy="1417558"/>
          </a:xfrm>
          <a:prstGeom prst="rect">
            <a:avLst/>
          </a:prstGeom>
          <a:noFill/>
          <a:ln/>
        </p:spPr>
        <p:txBody>
          <a:bodyPr wrap="squar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Implementation: Shared-Memory and GPU Approaches</a:t>
            </a:r>
            <a:endParaRPr lang="en-US" sz="4450" dirty="0"/>
          </a:p>
        </p:txBody>
      </p:sp>
      <p:sp>
        <p:nvSpPr>
          <p:cNvPr id="3" name="Text 1"/>
          <p:cNvSpPr/>
          <p:nvPr/>
        </p:nvSpPr>
        <p:spPr>
          <a:xfrm>
            <a:off x="793790" y="3988594"/>
            <a:ext cx="2990374"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Shared-Memory (CPU)</a:t>
            </a:r>
            <a:endParaRPr lang="en-US" sz="2200" dirty="0"/>
          </a:p>
        </p:txBody>
      </p:sp>
      <p:sp>
        <p:nvSpPr>
          <p:cNvPr id="4" name="Text 2"/>
          <p:cNvSpPr/>
          <p:nvPr/>
        </p:nvSpPr>
        <p:spPr>
          <a:xfrm>
            <a:off x="793790" y="4569738"/>
            <a:ext cx="6244709"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Uses OpenMP for parallelism, processing edge changes in batches. Asynchronous updates reduce synchronization overhead, and batch processing improves load balancing for large updates.</a:t>
            </a:r>
            <a:endParaRPr lang="en-US" sz="1750" dirty="0"/>
          </a:p>
        </p:txBody>
      </p:sp>
      <p:sp>
        <p:nvSpPr>
          <p:cNvPr id="5" name="Text 3"/>
          <p:cNvSpPr/>
          <p:nvPr/>
        </p:nvSpPr>
        <p:spPr>
          <a:xfrm>
            <a:off x="7599521" y="3988594"/>
            <a:ext cx="2835235" cy="354330"/>
          </a:xfrm>
          <a:prstGeom prst="rect">
            <a:avLst/>
          </a:prstGeom>
          <a:noFill/>
          <a:ln/>
        </p:spPr>
        <p:txBody>
          <a:bodyPr wrap="none" lIns="0" tIns="0" rIns="0" bIns="0" rtlCol="0" anchor="t"/>
          <a:lstStyle/>
          <a:p>
            <a:pPr algn="l" indent="0" marL="0">
              <a:lnSpc>
                <a:spcPts val="2750"/>
              </a:lnSpc>
              <a:buNone/>
            </a:pPr>
            <a:r>
              <a:rPr lang="en-US" sz="2200" b="1" spc="-67" kern="0" dirty="0">
                <a:solidFill>
                  <a:srgbClr val="000000"/>
                </a:solidFill>
                <a:latin typeface="Inter Bold" pitchFamily="34" charset="0"/>
                <a:ea typeface="Inter Bold" pitchFamily="34" charset="-122"/>
                <a:cs typeface="Inter Bold" pitchFamily="34" charset="-120"/>
              </a:rPr>
              <a:t>GPU Implementation</a:t>
            </a:r>
            <a:endParaRPr lang="en-US" sz="2200" dirty="0"/>
          </a:p>
        </p:txBody>
      </p:sp>
      <p:sp>
        <p:nvSpPr>
          <p:cNvPr id="6" name="Text 4"/>
          <p:cNvSpPr/>
          <p:nvPr/>
        </p:nvSpPr>
        <p:spPr>
          <a:xfrm>
            <a:off x="7599521" y="4569738"/>
            <a:ext cx="6244709" cy="1451610"/>
          </a:xfrm>
          <a:prstGeom prst="rect">
            <a:avLst/>
          </a:prstGeom>
          <a:noFill/>
          <a:ln/>
        </p:spPr>
        <p:txBody>
          <a:bodyPr wrap="squar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Employs CUDA and a Vertex-Marking Functional Block (VMFB) to parallelize marking and updating affected vertices. The approach leverages massive thread parallelism and efficient data structures like CSR.</a:t>
            </a:r>
            <a:endParaRPr lang="en-US" sz="175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80190" y="2166938"/>
            <a:ext cx="7556421" cy="1956435"/>
          </a:xfrm>
          <a:prstGeom prst="rect">
            <a:avLst/>
          </a:prstGeom>
          <a:noFill/>
          <a:ln/>
        </p:spPr>
        <p:txBody>
          <a:bodyPr wrap="square" lIns="0" tIns="0" rIns="0" bIns="0" rtlCol="0" anchor="t"/>
          <a:lstStyle/>
          <a:p>
            <a:pPr algn="l" indent="0" marL="0">
              <a:lnSpc>
                <a:spcPts val="7700"/>
              </a:lnSpc>
              <a:buNone/>
            </a:pPr>
            <a:r>
              <a:rPr lang="en-US" sz="6150" b="1" spc="-185" kern="0" dirty="0">
                <a:solidFill>
                  <a:srgbClr val="000000"/>
                </a:solidFill>
                <a:latin typeface="Inter Bold" pitchFamily="34" charset="0"/>
                <a:ea typeface="Inter Bold" pitchFamily="34" charset="-122"/>
                <a:cs typeface="Inter Bold" pitchFamily="34" charset="-120"/>
              </a:rPr>
              <a:t>High-Level Approach</a:t>
            </a:r>
            <a:endParaRPr lang="en-US" sz="6150" dirty="0"/>
          </a:p>
        </p:txBody>
      </p:sp>
      <p:sp>
        <p:nvSpPr>
          <p:cNvPr id="4" name="Text 1"/>
          <p:cNvSpPr/>
          <p:nvPr/>
        </p:nvSpPr>
        <p:spPr>
          <a:xfrm>
            <a:off x="6280190" y="4463534"/>
            <a:ext cx="7556421"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1. Identify affected vertices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(edge‑level parallelism)</a:t>
            </a:r>
            <a:endParaRPr lang="en-US" sz="1750" dirty="0"/>
          </a:p>
        </p:txBody>
      </p:sp>
      <p:sp>
        <p:nvSpPr>
          <p:cNvPr id="5" name="Text 2"/>
          <p:cNvSpPr/>
          <p:nvPr/>
        </p:nvSpPr>
        <p:spPr>
          <a:xfrm>
            <a:off x="6280190" y="5081588"/>
            <a:ext cx="7556421" cy="362903"/>
          </a:xfrm>
          <a:prstGeom prst="rect">
            <a:avLst/>
          </a:prstGeom>
          <a:noFill/>
          <a:ln/>
        </p:spPr>
        <p:txBody>
          <a:bodyPr wrap="none" lIns="0" tIns="0" rIns="0" bIns="0" rtlCol="0" anchor="t"/>
          <a:lstStyle/>
          <a:p>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2Update affected subgraph</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(iterative, lock‑free relaxations).</a:t>
            </a:r>
            <a:endParaRPr lang="en-US" sz="1750" dirty="0"/>
          </a:p>
        </p:txBody>
      </p:sp>
      <p:sp>
        <p:nvSpPr>
          <p:cNvPr id="6" name="Text 3"/>
          <p:cNvSpPr/>
          <p:nvPr/>
        </p:nvSpPr>
        <p:spPr>
          <a:xfrm>
            <a:off x="6280190" y="5699641"/>
            <a:ext cx="7556421" cy="362903"/>
          </a:xfrm>
          <a:prstGeom prst="rect">
            <a:avLst/>
          </a:prstGeom>
          <a:noFill/>
          <a:ln/>
        </p:spPr>
        <p:txBody>
          <a:bodyPr wrap="none" lIns="0" tIns="0" rIns="0" bIns="0" rtlCol="0" anchor="t"/>
          <a:lstStyle/>
          <a:p>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Converge to new SSSP tree with </a:t>
            </a:r>
            <a:pPr algn="l" indent="0" marL="0">
              <a:lnSpc>
                <a:spcPts val="2850"/>
              </a:lnSpc>
              <a:buNone/>
            </a:pPr>
            <a:r>
              <a:rPr lang="en-US" sz="1750" b="1" spc="-36" kern="0" dirty="0">
                <a:solidFill>
                  <a:srgbClr val="272525"/>
                </a:solidFill>
                <a:latin typeface="Inter" pitchFamily="34" charset="0"/>
                <a:ea typeface="Inter" pitchFamily="34" charset="-122"/>
                <a:cs typeface="Inter" pitchFamily="34" charset="-120"/>
              </a:rPr>
              <a:t>minimal work</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a:t>
            </a:r>
            <a:endParaRPr lang="en-US" sz="17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93790" y="2909888"/>
            <a:ext cx="8728948" cy="708779"/>
          </a:xfrm>
          <a:prstGeom prst="rect">
            <a:avLst/>
          </a:prstGeom>
          <a:noFill/>
          <a:ln/>
        </p:spPr>
        <p:txBody>
          <a:bodyPr wrap="none" lIns="0" tIns="0" rIns="0" bIns="0" rtlCol="0" anchor="t"/>
          <a:lstStyle/>
          <a:p>
            <a:pPr algn="l" indent="0" marL="0">
              <a:lnSpc>
                <a:spcPts val="5550"/>
              </a:lnSpc>
              <a:buNone/>
            </a:pPr>
            <a:r>
              <a:rPr lang="en-US" sz="4450" b="1" spc="-134" kern="0" dirty="0">
                <a:solidFill>
                  <a:srgbClr val="000000"/>
                </a:solidFill>
                <a:latin typeface="Inter Bold" pitchFamily="34" charset="0"/>
                <a:ea typeface="Inter Bold" pitchFamily="34" charset="-122"/>
                <a:cs typeface="Inter Bold" pitchFamily="34" charset="-120"/>
              </a:rPr>
              <a:t>Step 1 – Identify Affected Vertices</a:t>
            </a:r>
            <a:endParaRPr lang="en-US" sz="4450" dirty="0"/>
          </a:p>
        </p:txBody>
      </p:sp>
      <p:sp>
        <p:nvSpPr>
          <p:cNvPr id="3" name="Text 1"/>
          <p:cNvSpPr/>
          <p:nvPr/>
        </p:nvSpPr>
        <p:spPr>
          <a:xfrm>
            <a:off x="793790" y="4072295"/>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Deletions: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Mark entire subtree if the deleted edge was in the SSSP tree.</a:t>
            </a:r>
            <a:endParaRPr lang="en-US" sz="1750" dirty="0"/>
          </a:p>
        </p:txBody>
      </p:sp>
      <p:sp>
        <p:nvSpPr>
          <p:cNvPr id="4" name="Text 2"/>
          <p:cNvSpPr/>
          <p:nvPr/>
        </p:nvSpPr>
        <p:spPr>
          <a:xfrm>
            <a:off x="793790" y="4514493"/>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Insertions:</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Mark endpoint if the new edge shortens a path.</a:t>
            </a:r>
            <a:endParaRPr lang="en-US" sz="1750" dirty="0"/>
          </a:p>
        </p:txBody>
      </p:sp>
      <p:sp>
        <p:nvSpPr>
          <p:cNvPr id="5" name="Text 3"/>
          <p:cNvSpPr/>
          <p:nvPr/>
        </p:nvSpPr>
        <p:spPr>
          <a:xfrm>
            <a:off x="793790" y="4956691"/>
            <a:ext cx="13042821" cy="362903"/>
          </a:xfrm>
          <a:prstGeom prst="rect">
            <a:avLst/>
          </a:prstGeom>
          <a:noFill/>
          <a:ln/>
        </p:spPr>
        <p:txBody>
          <a:bodyPr wrap="none" lIns="0" tIns="0" rIns="0" bIns="0" rtlCol="0" anchor="t"/>
          <a:lstStyle/>
          <a:p>
            <a:pPr algn="l" marL="342900" indent="-342900">
              <a:lnSpc>
                <a:spcPts val="2850"/>
              </a:lnSpc>
              <a:buSzPct val="100000"/>
              <a:buChar char="•"/>
            </a:pPr>
            <a:r>
              <a:rPr lang="en-US" sz="1750" b="1" spc="-36" kern="0" dirty="0">
                <a:solidFill>
                  <a:srgbClr val="272525"/>
                </a:solidFill>
                <a:latin typeface="Inter" pitchFamily="34" charset="0"/>
                <a:ea typeface="Inter" pitchFamily="34" charset="-122"/>
                <a:cs typeface="Inter" pitchFamily="34" charset="-120"/>
              </a:rPr>
              <a:t>Fully Parallel Processing:</a:t>
            </a:r>
            <a:pPr algn="l" indent="0" marL="0">
              <a:lnSpc>
                <a:spcPts val="2850"/>
              </a:lnSpc>
              <a:buNone/>
            </a:pPr>
            <a:r>
              <a:rPr lang="en-US" sz="1750" spc="-36" kern="0" dirty="0">
                <a:solidFill>
                  <a:srgbClr val="272525"/>
                </a:solidFill>
                <a:latin typeface="Inter" pitchFamily="34" charset="0"/>
                <a:ea typeface="Inter" pitchFamily="34" charset="-122"/>
                <a:cs typeface="Inter" pitchFamily="34" charset="-120"/>
              </a:rPr>
              <a:t> Each changed edge is processed independently without synchronization.</a:t>
            </a:r>
            <a:endParaRPr lang="en-US" sz="17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12</Slides>
  <Notes>12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12</vt:i4>
      </vt:variant>
    </vt:vector>
  </HeadingPairs>
  <TitlesOfParts>
    <vt:vector size="15"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2025-04-20T18:25:28Z</dcterms:created>
  <dcterms:modified xsi:type="dcterms:W3CDTF">2025-04-20T18:25:28Z</dcterms:modified>
</cp:coreProperties>
</file>